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295D8D-E2D8-4D47-862E-2E8123D24CD9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2F9314-691B-41A1-9622-925CA9AE886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7406640" cy="1011702"/>
          </a:xfrm>
        </p:spPr>
        <p:txBody>
          <a:bodyPr/>
          <a:lstStyle/>
          <a:p>
            <a:r>
              <a:rPr lang="th-TH" dirty="0" smtClean="0"/>
              <a:t>การเข้าสู่แท่งของข้าราชการส่วนท้องถิ่น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8077200" cy="4343400"/>
          </a:xfrm>
        </p:spPr>
        <p:txBody>
          <a:bodyPr>
            <a:normAutofit/>
          </a:bodyPr>
          <a:lstStyle/>
          <a:p>
            <a:r>
              <a:rPr lang="th-TH" b="1" dirty="0" smtClean="0"/>
              <a:t>ประกาศ </a:t>
            </a:r>
            <a:r>
              <a:rPr lang="th-TH" b="1" dirty="0" err="1" smtClean="0"/>
              <a:t>ก.ถ</a:t>
            </a:r>
            <a:r>
              <a:rPr lang="th-TH" b="1" dirty="0" smtClean="0"/>
              <a:t>. เรื่อง กำหนดมาตรฐานกลางการบริหารงานบุคคลส่วนท้องถิ่น(ฉบับที่ ๔) ลงวันที่  ๒๖ ธันวาคม ๒๕๕๗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การกำหนดตำแหน่งพนักงานส่วนท้องถิ่น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การกำหนดระดับ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การกำหนดมาตรฐานของตำแหน่ง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การจัดประโยชน์ตอบแทนอื่น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การเลื่อนพนักงานส่วนท้องถิ่นให้ดำรงตำแหน่งที่สูงขึ้น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การเลื่อนขั้นเงินเดือน</a:t>
            </a:r>
          </a:p>
          <a:p>
            <a:pPr marL="484632" indent="-457200">
              <a:buFontTx/>
              <a:buChar char="-"/>
            </a:pPr>
            <a:r>
              <a:rPr lang="th-TH" dirty="0" smtClean="0"/>
              <a:t>การประเมินผลการปฏิบัติงาน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82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แบบประเมินพนักงานจ้าง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ข้อมูลของรับการประเมิน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การประเมินผลสัมฤทธิ์ของงาน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การประเมินพฤติกรรมการปฏิบัติงาน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สรุปผลการประเมิน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การรับทราบผลการประเมิน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6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ความเห็นของคณะกรรมการกลั่นกรองฯ ,ความเห็นนายกเทศมนตรี</a:t>
            </a:r>
          </a:p>
          <a:p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2006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การประเมินผลสัมฤทธิ์ของงาน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ต้นรอบการประเมิน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ให้ผู้ประเมินและผู้รับการประเมินร่วมกันกำหนดตัวชี้วัดของงาน/ภารกิจ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en-US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2.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ระบุค่าเป้าหมาย มี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ระดับ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สรุปและทำการตกลงเห็นชอบร่วมกันและกำหนดตัวชี้วัดในแบบฟอร์ม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ระหว่างรอบการประเมิน 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ให้ผู้ประเมินมีการติดตามผลการปฏิบัติงาน ให้คำปรึกษา แนะนำและช่วยเหลือในการแก้ไขปัญหา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สิ้นสุดรอบการประเมิน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ผู้บังคับบัญชาประเมินตามผลสัมฤทธิ์ของงาน</a:t>
            </a:r>
          </a:p>
          <a:p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7808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ส่วนที่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การประเมินพฤติกรรมการปฏิบัติงาน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ต้นรอบการประเมิน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ให้ผู้ประเมินและผู้รับการประเมิน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ร่วมกันสมรรถนะ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en-US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ระดับที่แสดงออกจริงมี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ระดับ</a:t>
            </a:r>
          </a:p>
          <a:p>
            <a:pPr marL="82296" indent="0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สรุปและทำการตกลงเห็นชอบร่วมกันและกำหนดตัวชี้วัดใน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แบบฟอร์ม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สิ้นสุดรอบประเมิน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th-TH" dirty="0" smtClean="0"/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ผู้บังคับบัญชาประเมินตามพฤติกรรมที่แสดงออกจริง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55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860425"/>
          </a:xfrm>
        </p:spPr>
        <p:txBody>
          <a:bodyPr/>
          <a:lstStyle/>
          <a:p>
            <a:pPr algn="ctr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ปรับปรุงระบบจำแนกตำแหน่ง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3962400" cy="3581400"/>
          </a:xfrm>
        </p:spPr>
        <p:txBody>
          <a:bodyPr>
            <a:normAutofit/>
          </a:bodyPr>
          <a:lstStyle/>
          <a:p>
            <a:pPr algn="ctr"/>
            <a:r>
              <a:rPr lang="th-TH" sz="3200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ปัจจุบัน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มี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ประเภททั่วไป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ประเภทวิชาชีพเฉพาะหรือเชี่ยวชาญเฉพาะ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ประเภทบริหาร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4724400" y="2209800"/>
            <a:ext cx="3962400" cy="35814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  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มี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ประเภททั่วไป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ประเภทวิชาการ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ประเภทอำนวยการ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ประเภทบริหาร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31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ปรับปรุงระดับตำแหน่ง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1447800"/>
            <a:ext cx="3593592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th-TH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ปัจจุบัน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ถึงระดับ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9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5160818" y="1565564"/>
            <a:ext cx="3593592" cy="4800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Font typeface="Wingdings 2"/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ประเภททั่วไป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ระดับปฏิบัติงาน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ระดับชำนาญงาน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ระดับอาวุโส</a:t>
            </a: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ประเภทวิชาการ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  ระดับปฏิบัติการ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ระดับชำนาญการ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ระดับชำนาญการพิเศษ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ระดับเชียวชาญ</a:t>
            </a: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57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ปรับปรุงระดับตำแหน่ง (ต่อ)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5029200" y="1295400"/>
            <a:ext cx="3593592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Font typeface="Wingdings 2"/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ประเภทอำนวยการ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ระดับต้น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ระดับกลาง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ระดับสูง</a:t>
            </a: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ประเภทวิชาการ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  ระดับต้น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ระดับกลาง</a:t>
            </a:r>
          </a:p>
          <a:p>
            <a:pPr>
              <a:buFontTx/>
              <a:buChar char="-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ระดับสูง</a:t>
            </a: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38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สายงาน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1447800"/>
            <a:ext cx="3593592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th-TH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ปัจจุบัน</a:t>
            </a: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134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สายงาน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5160818" y="1565564"/>
            <a:ext cx="359359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Font typeface="Wingdings 2"/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มีการ</a:t>
            </a: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ยุบ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เช่น สายงานระดับ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</a:t>
            </a:r>
          </a:p>
          <a:p>
            <a:pPr marL="82296" indent="0">
              <a:buFont typeface="Wingdings 2"/>
              <a:buNone/>
            </a:pPr>
            <a:r>
              <a:rPr lang="th-TH" b="1" u="sng" dirty="0" smtClean="0">
                <a:latin typeface="TH SarabunPSK" pitchFamily="34" charset="-34"/>
                <a:cs typeface="TH SarabunPSK" pitchFamily="34" charset="-34"/>
              </a:rPr>
              <a:t>เพิ่ม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เช่น นักการแพทย์แผนไทย,นักวิเทศสัมพันธ์ เป็นต้น</a:t>
            </a:r>
          </a:p>
          <a:p>
            <a:pPr marL="82296" indent="0">
              <a:buFont typeface="Wingdings 2"/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เปลี่ยนชื่อ เช่น นักบริหารงานเทศบาล/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อบต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./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อบจ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 เป็น นักบริหารงานท้องถิ่น เป็นต้น</a:t>
            </a: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3885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</a:t>
            </a:r>
            <a:r>
              <a:rPr lang="th-TH" dirty="0" smtClean="0"/>
              <a:t>มาตรฐานกำหนดตำแหน่ง</a:t>
            </a:r>
            <a:endParaRPr lang="en-US" dirty="0"/>
          </a:p>
        </p:txBody>
      </p:sp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1447800"/>
            <a:ext cx="3593592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th-TH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ปัจจุบัน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-หน้าที่ความรับผิดชอบ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-ลักษณะงานที่ปฏิบัติ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-คุณสมบัติเฉพาะสำหรับตำแหน่ง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-ความรู้ความสามารถที่ต้องการ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5181600" y="1447800"/>
            <a:ext cx="359359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Font typeface="Wingdings 2"/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-หน้าที่ความรับผิดชอบหลัก</a:t>
            </a:r>
          </a:p>
          <a:p>
            <a:pPr marL="82296" indent="0">
              <a:buFont typeface="Wingdings 2"/>
              <a:buNone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ด้าน.................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2.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ด้าน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.................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3.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ด้าน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.................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4.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ด้าน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.................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-ความรู้ ทักษะและประสบการณ์</a:t>
            </a: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4959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มาตรฐานกำหนดตำแหน่ง (ต่อ)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1447800"/>
            <a:ext cx="3593592" cy="4800600"/>
          </a:xfrm>
        </p:spPr>
        <p:txBody>
          <a:bodyPr/>
          <a:lstStyle/>
          <a:p>
            <a:pPr marL="82296" indent="0" algn="ctr"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5181600" y="1447800"/>
            <a:ext cx="359359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-ความรู้ ทักษะและสมรรถนะที่จำเป็นในงาน</a:t>
            </a:r>
          </a:p>
          <a:p>
            <a:pPr marL="82296" indent="0">
              <a:buNone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ความรู้.......(๒๑ด้าน).......</a:t>
            </a:r>
          </a:p>
          <a:p>
            <a:pPr marL="82296" indent="0">
              <a:buNone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ทักษะ......(๙ด้าน).....</a:t>
            </a:r>
          </a:p>
          <a:p>
            <a:pPr marL="82296" indent="0">
              <a:buNone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3.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สมรรถนะ....(</a:t>
            </a:r>
            <a:r>
              <a:rPr lang="th-TH" b="1" smtClean="0">
                <a:latin typeface="TH SarabunPSK" pitchFamily="34" charset="-34"/>
                <a:cs typeface="TH SarabunPSK" pitchFamily="34" charset="-34"/>
              </a:rPr>
              <a:t>๓ประเภท).....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-คุณสมบัติเฉพาะสำหรับตำแหน่ง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694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ปรับปรุงระบบค่าตอบแทน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1447800"/>
            <a:ext cx="3593592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th-TH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ปัจจุบัน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-เลื่อนขั้นเงินเดือน มีบัญชีเงินเดือนเป็นขั้นบันได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-เงินประจำตำแหน่ง (สายบริหาร,สายวิชาชีพ)</a:t>
            </a:r>
          </a:p>
          <a:p>
            <a:pPr marL="82296" indent="0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-ประโยชน์ตอบแทนอื่น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5181600" y="1447800"/>
            <a:ext cx="359359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ใหม่</a:t>
            </a:r>
          </a:p>
          <a:p>
            <a:pPr marL="82296" indent="0">
              <a:buFont typeface="Wingdings 2"/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-เลื่อนขั้นเงินเดือน มีบัญชีเงินเดือนเป็นขั้นบันได</a:t>
            </a:r>
          </a:p>
          <a:p>
            <a:pPr marL="82296" indent="0">
              <a:buNone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-เงินประจำตำแหน่ง (สายบริหาร,สายวิชาชีพ)</a:t>
            </a:r>
          </a:p>
          <a:p>
            <a:pPr marL="82296" indent="0">
              <a:buNone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-ประโยชน์ตอบแทนอื่น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pPr marL="82296" indent="0">
              <a:buFont typeface="Wingdings 2"/>
              <a:buNone/>
            </a:pP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532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ปรับปรุงระบบประเมินผลการปฏิบัติงาน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ระบบการบริหารผลงาน </a:t>
            </a:r>
          </a:p>
          <a:p>
            <a:pPr marL="82296" indent="0">
              <a:buNone/>
            </a:pPr>
            <a:r>
              <a:rPr lang="th-TH" dirty="0" smtClean="0"/>
              <a:t>คล้ายคลึงกับการประเมินพนักงานจ้างในปัจจุบัน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5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544</TotalTime>
  <Words>580</Words>
  <Application>Microsoft Office PowerPoint</Application>
  <PresentationFormat>นำเสนอทางหน้าจอ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จุดที่สุด</vt:lpstr>
      <vt:lpstr>การเข้าสู่แท่งของข้าราชการส่วนท้องถิ่น</vt:lpstr>
      <vt:lpstr>1.ปรับปรุงระบบจำแนกตำแหน่ง</vt:lpstr>
      <vt:lpstr>2.ปรับปรุงระดับตำแหน่ง</vt:lpstr>
      <vt:lpstr>2.ปรับปรุงระดับตำแหน่ง (ต่อ)</vt:lpstr>
      <vt:lpstr>3. สายงาน</vt:lpstr>
      <vt:lpstr>4.มาตรฐานกำหนดตำแหน่ง</vt:lpstr>
      <vt:lpstr>4.มาตรฐานกำหนดตำแหน่ง (ต่อ)</vt:lpstr>
      <vt:lpstr>4. ปรับปรุงระบบค่าตอบแทน</vt:lpstr>
      <vt:lpstr>5.ปรับปรุงระบบประเมินผลการปฏิบัติงาน</vt:lpstr>
      <vt:lpstr>แบบประเมินพนักงานจ้าง</vt:lpstr>
      <vt:lpstr>ส่วนที่ 2 การประเมินผลสัมฤทธิ์ของงาน</vt:lpstr>
      <vt:lpstr>ส่วนที่ 3 การประเมินพฤติกรรมการปฏิบัติงาน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การเข้าสู่ระบบแท่งของข้าราชการส่วนท้องถิ่น</dc:title>
  <dc:creator>Advice</dc:creator>
  <cp:lastModifiedBy>Advice</cp:lastModifiedBy>
  <cp:revision>15</cp:revision>
  <dcterms:created xsi:type="dcterms:W3CDTF">2015-03-05T01:55:35Z</dcterms:created>
  <dcterms:modified xsi:type="dcterms:W3CDTF">2016-04-21T09:06:00Z</dcterms:modified>
</cp:coreProperties>
</file>